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94"/>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7/21/19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7/21/19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7/21/19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7/21/19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7/21/19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7/21/19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7/21/19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7/21/19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7/21/19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7/21/19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7/21/19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7/21/19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7/21/19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7/21/19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7/21/19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7/21/19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7/21/19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7/21/19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tif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28C53-DBD8-5C40-A243-96FD252E3DD4}"/>
              </a:ext>
            </a:extLst>
          </p:cNvPr>
          <p:cNvSpPr>
            <a:spLocks noGrp="1"/>
          </p:cNvSpPr>
          <p:nvPr>
            <p:ph type="ctrTitle"/>
          </p:nvPr>
        </p:nvSpPr>
        <p:spPr/>
        <p:txBody>
          <a:bodyPr/>
          <a:lstStyle/>
          <a:p>
            <a:r>
              <a:rPr lang="en-US" sz="4800" dirty="0"/>
              <a:t>CasaGrande's Big Launch in Barcelona</a:t>
            </a:r>
          </a:p>
        </p:txBody>
      </p:sp>
      <p:sp>
        <p:nvSpPr>
          <p:cNvPr id="3" name="Subtitle 2">
            <a:extLst>
              <a:ext uri="{FF2B5EF4-FFF2-40B4-BE49-F238E27FC236}">
                <a16:creationId xmlns:a16="http://schemas.microsoft.com/office/drawing/2014/main" id="{994B4730-A139-124D-8F66-8D1D3D581C1F}"/>
              </a:ext>
            </a:extLst>
          </p:cNvPr>
          <p:cNvSpPr>
            <a:spLocks noGrp="1"/>
          </p:cNvSpPr>
          <p:nvPr>
            <p:ph type="subTitle" idx="1"/>
          </p:nvPr>
        </p:nvSpPr>
        <p:spPr/>
        <p:txBody>
          <a:bodyPr/>
          <a:lstStyle/>
          <a:p>
            <a:r>
              <a:rPr lang="en-US" dirty="0"/>
              <a:t>The Battle of Neighborhoods</a:t>
            </a:r>
          </a:p>
          <a:p>
            <a:r>
              <a:rPr lang="en-US" dirty="0"/>
              <a:t>Capstone Project</a:t>
            </a:r>
          </a:p>
        </p:txBody>
      </p:sp>
    </p:spTree>
    <p:extLst>
      <p:ext uri="{BB962C8B-B14F-4D97-AF65-F5344CB8AC3E}">
        <p14:creationId xmlns:p14="http://schemas.microsoft.com/office/powerpoint/2010/main" val="26915882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9" name="Group 11">
            <a:extLst>
              <a:ext uri="{FF2B5EF4-FFF2-40B4-BE49-F238E27FC236}">
                <a16:creationId xmlns:a16="http://schemas.microsoft.com/office/drawing/2014/main" id="{7D0669C1-CDCE-41C7-A9AB-65D9119F83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3" name="Rectangle 12">
              <a:extLst>
                <a:ext uri="{FF2B5EF4-FFF2-40B4-BE49-F238E27FC236}">
                  <a16:creationId xmlns:a16="http://schemas.microsoft.com/office/drawing/2014/main" id="{1F80B4EE-271C-45C6-9338-555D3B0C4A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13">
              <a:extLst>
                <a:ext uri="{FF2B5EF4-FFF2-40B4-BE49-F238E27FC236}">
                  <a16:creationId xmlns:a16="http://schemas.microsoft.com/office/drawing/2014/main" id="{6FCF3DCC-E585-4F88-8F8B-4EABFEF062C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11" name="Rectangle 15">
            <a:extLst>
              <a:ext uri="{FF2B5EF4-FFF2-40B4-BE49-F238E27FC236}">
                <a16:creationId xmlns:a16="http://schemas.microsoft.com/office/drawing/2014/main" id="{F1AACF4D-AF22-463C-97CE-C34F0783C0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99753"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C8A91FD-3668-8C48-B259-B4982E10D077}"/>
              </a:ext>
            </a:extLst>
          </p:cNvPr>
          <p:cNvSpPr>
            <a:spLocks noGrp="1"/>
          </p:cNvSpPr>
          <p:nvPr>
            <p:ph type="title"/>
          </p:nvPr>
        </p:nvSpPr>
        <p:spPr>
          <a:xfrm>
            <a:off x="680321" y="753228"/>
            <a:ext cx="5632247" cy="1080938"/>
          </a:xfrm>
        </p:spPr>
        <p:txBody>
          <a:bodyPr>
            <a:normAutofit/>
          </a:bodyPr>
          <a:lstStyle/>
          <a:p>
            <a:r>
              <a:rPr lang="en-US" dirty="0"/>
              <a:t>Cont..</a:t>
            </a:r>
          </a:p>
        </p:txBody>
      </p:sp>
      <p:pic>
        <p:nvPicPr>
          <p:cNvPr id="15" name="Picture 17">
            <a:extLst>
              <a:ext uri="{FF2B5EF4-FFF2-40B4-BE49-F238E27FC236}">
                <a16:creationId xmlns:a16="http://schemas.microsoft.com/office/drawing/2014/main" id="{6524329A-37E7-4025-B6E9-A97D4053689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6492240" cy="261714"/>
          </a:xfrm>
          <a:prstGeom prst="rect">
            <a:avLst/>
          </a:prstGeom>
        </p:spPr>
      </p:pic>
      <p:sp>
        <p:nvSpPr>
          <p:cNvPr id="3" name="Content Placeholder 2">
            <a:extLst>
              <a:ext uri="{FF2B5EF4-FFF2-40B4-BE49-F238E27FC236}">
                <a16:creationId xmlns:a16="http://schemas.microsoft.com/office/drawing/2014/main" id="{6BA2AA8C-6097-1F49-AC29-4EF9A5280021}"/>
              </a:ext>
            </a:extLst>
          </p:cNvPr>
          <p:cNvSpPr>
            <a:spLocks noGrp="1"/>
          </p:cNvSpPr>
          <p:nvPr>
            <p:ph idx="1"/>
          </p:nvPr>
        </p:nvSpPr>
        <p:spPr>
          <a:xfrm>
            <a:off x="680322" y="2336873"/>
            <a:ext cx="5632246" cy="3599316"/>
          </a:xfrm>
        </p:spPr>
        <p:txBody>
          <a:bodyPr>
            <a:normAutofit/>
          </a:bodyPr>
          <a:lstStyle/>
          <a:p>
            <a:pPr marL="0" indent="0">
              <a:buNone/>
            </a:pPr>
            <a:r>
              <a:rPr lang="en-US" sz="2000"/>
              <a:t>Grouping the data by Neighbours and summarizing the data allows us to the see the frequency of most popular catogories of Venues.</a:t>
            </a:r>
          </a:p>
          <a:p>
            <a:pPr marL="0" indent="0">
              <a:buNone/>
            </a:pPr>
            <a:r>
              <a:rPr lang="en-US" sz="2000"/>
              <a:t>Final step in this process would be to merge the data with Barcelona Data and render a new dataframe with top 10 venues for each neighborhood.This will serve as the input for K Means Clustering</a:t>
            </a:r>
          </a:p>
        </p:txBody>
      </p:sp>
      <p:pic>
        <p:nvPicPr>
          <p:cNvPr id="7" name="Picture 6">
            <a:extLst>
              <a:ext uri="{FF2B5EF4-FFF2-40B4-BE49-F238E27FC236}">
                <a16:creationId xmlns:a16="http://schemas.microsoft.com/office/drawing/2014/main" id="{D71981DA-C49D-7C49-9A2D-8378B805B458}"/>
              </a:ext>
            </a:extLst>
          </p:cNvPr>
          <p:cNvPicPr>
            <a:picLocks noChangeAspect="1"/>
          </p:cNvPicPr>
          <p:nvPr/>
        </p:nvPicPr>
        <p:blipFill rotWithShape="1">
          <a:blip r:embed="rId4"/>
          <a:srcRect l="30797" r="25103" b="2"/>
          <a:stretch/>
        </p:blipFill>
        <p:spPr>
          <a:xfrm>
            <a:off x="6984387" y="484632"/>
            <a:ext cx="4719805" cy="2836084"/>
          </a:xfrm>
          <a:prstGeom prst="rect">
            <a:avLst/>
          </a:prstGeom>
          <a:ln>
            <a:noFill/>
          </a:ln>
          <a:effectLst>
            <a:outerShdw blurRad="76200" dist="63500" dir="5040000" algn="tl" rotWithShape="0">
              <a:srgbClr val="000000">
                <a:alpha val="41000"/>
              </a:srgbClr>
            </a:outerShdw>
          </a:effectLst>
        </p:spPr>
      </p:pic>
      <p:pic>
        <p:nvPicPr>
          <p:cNvPr id="5" name="Picture 4">
            <a:extLst>
              <a:ext uri="{FF2B5EF4-FFF2-40B4-BE49-F238E27FC236}">
                <a16:creationId xmlns:a16="http://schemas.microsoft.com/office/drawing/2014/main" id="{1B06ACB9-CC13-6A4D-BAD5-523A2AFE3990}"/>
              </a:ext>
            </a:extLst>
          </p:cNvPr>
          <p:cNvPicPr>
            <a:picLocks noChangeAspect="1"/>
          </p:cNvPicPr>
          <p:nvPr/>
        </p:nvPicPr>
        <p:blipFill rotWithShape="1">
          <a:blip r:embed="rId5"/>
          <a:srcRect r="26027" b="2"/>
          <a:stretch/>
        </p:blipFill>
        <p:spPr>
          <a:xfrm>
            <a:off x="6984386" y="3632401"/>
            <a:ext cx="4719805" cy="274353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383532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B988D63-FA8B-436C-902E-E5005BC049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1" name="Rectangle 10">
              <a:extLst>
                <a:ext uri="{FF2B5EF4-FFF2-40B4-BE49-F238E27FC236}">
                  <a16:creationId xmlns:a16="http://schemas.microsoft.com/office/drawing/2014/main" id="{2FD177FB-983E-4035-8B7A-655342A7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9596D9C3-C0FC-4500-A696-55B9F77BB7A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5" name="Picture 4">
            <a:extLst>
              <a:ext uri="{FF2B5EF4-FFF2-40B4-BE49-F238E27FC236}">
                <a16:creationId xmlns:a16="http://schemas.microsoft.com/office/drawing/2014/main" id="{1FC13AB8-06B6-C64D-871B-453CB1A2925E}"/>
              </a:ext>
            </a:extLst>
          </p:cNvPr>
          <p:cNvPicPr>
            <a:picLocks noChangeAspect="1"/>
          </p:cNvPicPr>
          <p:nvPr/>
        </p:nvPicPr>
        <p:blipFill rotWithShape="1">
          <a:blip r:embed="rId3"/>
          <a:srcRect r="87477"/>
          <a:stretch/>
        </p:blipFill>
        <p:spPr>
          <a:xfrm>
            <a:off x="7547810" y="10"/>
            <a:ext cx="4641013" cy="6856310"/>
          </a:xfrm>
          <a:prstGeom prst="rect">
            <a:avLst/>
          </a:prstGeom>
          <a:ln>
            <a:noFill/>
          </a:ln>
          <a:effectLst/>
        </p:spPr>
      </p:pic>
      <p:sp>
        <p:nvSpPr>
          <p:cNvPr id="14" name="Rectangle 13">
            <a:extLst>
              <a:ext uri="{FF2B5EF4-FFF2-40B4-BE49-F238E27FC236}">
                <a16:creationId xmlns:a16="http://schemas.microsoft.com/office/drawing/2014/main" id="{C493E730-2044-49B5-A022-B8D6F359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96704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79BEA0C-EB26-794C-B1BA-378509DC7E78}"/>
              </a:ext>
            </a:extLst>
          </p:cNvPr>
          <p:cNvSpPr>
            <a:spLocks noGrp="1"/>
          </p:cNvSpPr>
          <p:nvPr>
            <p:ph type="title"/>
          </p:nvPr>
        </p:nvSpPr>
        <p:spPr>
          <a:xfrm>
            <a:off x="680321" y="753228"/>
            <a:ext cx="7087552" cy="1080938"/>
          </a:xfrm>
        </p:spPr>
        <p:txBody>
          <a:bodyPr>
            <a:normAutofit/>
          </a:bodyPr>
          <a:lstStyle/>
          <a:p>
            <a:r>
              <a:rPr lang="en-US" dirty="0"/>
              <a:t>K-means Clustering </a:t>
            </a:r>
          </a:p>
        </p:txBody>
      </p:sp>
      <p:pic>
        <p:nvPicPr>
          <p:cNvPr id="16" name="Picture 15">
            <a:extLst>
              <a:ext uri="{FF2B5EF4-FFF2-40B4-BE49-F238E27FC236}">
                <a16:creationId xmlns:a16="http://schemas.microsoft.com/office/drawing/2014/main" id="{78976801-4346-4636-BA62-265C81DFE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3" name="Content Placeholder 2">
            <a:extLst>
              <a:ext uri="{FF2B5EF4-FFF2-40B4-BE49-F238E27FC236}">
                <a16:creationId xmlns:a16="http://schemas.microsoft.com/office/drawing/2014/main" id="{FECFFB63-BC1B-A74C-825E-D33D3EF79645}"/>
              </a:ext>
            </a:extLst>
          </p:cNvPr>
          <p:cNvSpPr>
            <a:spLocks noGrp="1"/>
          </p:cNvSpPr>
          <p:nvPr>
            <p:ph idx="1"/>
          </p:nvPr>
        </p:nvSpPr>
        <p:spPr>
          <a:xfrm>
            <a:off x="680321" y="2336873"/>
            <a:ext cx="6423211" cy="3599316"/>
          </a:xfrm>
        </p:spPr>
        <p:txBody>
          <a:bodyPr>
            <a:normAutofit/>
          </a:bodyPr>
          <a:lstStyle/>
          <a:p>
            <a:pPr marL="0" indent="0">
              <a:buNone/>
            </a:pPr>
            <a:r>
              <a:rPr lang="en-US" sz="2000"/>
              <a:t>K-means Clustering Algorithm is applied to partition the final data frame into k(=10) partitions (clusters). The data was normalized using the MinMaxScaler from the sklearn library in Python and then fed to the KMeans cluster object to be fitted.We create another dataframe from this which shows the average amount of each business type per Neighborhood. Finally, we use the common types of businesses around each Neighborhood to put them into 10 clusters. In other words, each group contains Neighborhood with similar types of business. </a:t>
            </a:r>
          </a:p>
        </p:txBody>
      </p:sp>
    </p:spTree>
    <p:extLst>
      <p:ext uri="{BB962C8B-B14F-4D97-AF65-F5344CB8AC3E}">
        <p14:creationId xmlns:p14="http://schemas.microsoft.com/office/powerpoint/2010/main" val="1306154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6F162CF-573F-4639-AF5E-5FED4D67E5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277" y="609600"/>
            <a:ext cx="9659904" cy="5604933"/>
          </a:xfrm>
          <a:prstGeom prst="rect">
            <a:avLst/>
          </a:prstGeom>
          <a:solidFill>
            <a:srgbClr val="FFFFFF"/>
          </a:solidFill>
          <a:ln>
            <a:noFill/>
          </a:ln>
          <a:effectLst>
            <a:outerShdw blurRad="76200" dist="63500" dir="5040000" algn="ctr" rotWithShape="0">
              <a:srgbClr val="000000">
                <a:alpha val="4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A2EBF09-0479-314B-BF97-BAE2A54E86CE}"/>
              </a:ext>
            </a:extLst>
          </p:cNvPr>
          <p:cNvPicPr>
            <a:picLocks noChangeAspect="1"/>
          </p:cNvPicPr>
          <p:nvPr/>
        </p:nvPicPr>
        <p:blipFill>
          <a:blip r:embed="rId2"/>
          <a:stretch>
            <a:fillRect/>
          </a:stretch>
        </p:blipFill>
        <p:spPr>
          <a:xfrm>
            <a:off x="956009" y="1428451"/>
            <a:ext cx="9016437" cy="3967230"/>
          </a:xfrm>
          <a:prstGeom prst="rect">
            <a:avLst/>
          </a:prstGeom>
          <a:ln>
            <a:noFill/>
          </a:ln>
          <a:effectLst/>
        </p:spPr>
      </p:pic>
      <p:pic>
        <p:nvPicPr>
          <p:cNvPr id="14" name="Picture 13">
            <a:extLst>
              <a:ext uri="{FF2B5EF4-FFF2-40B4-BE49-F238E27FC236}">
                <a16:creationId xmlns:a16="http://schemas.microsoft.com/office/drawing/2014/main" id="{5DE918B2-3C9B-4C0E-9303-1C05C39F1E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13D5C902-E4C0-4AFC-9EFC-3D1605AC5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22075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905A9BAA-B344-45D2-838C-73856C4B15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2" name="Rectangle 11">
              <a:extLst>
                <a:ext uri="{FF2B5EF4-FFF2-40B4-BE49-F238E27FC236}">
                  <a16:creationId xmlns:a16="http://schemas.microsoft.com/office/drawing/2014/main" id="{390434AA-4632-440E-9AE7-411396A7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D462FD1E-E713-4FD4-8746-671C946723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6" name="Picture 5">
            <a:extLst>
              <a:ext uri="{FF2B5EF4-FFF2-40B4-BE49-F238E27FC236}">
                <a16:creationId xmlns:a16="http://schemas.microsoft.com/office/drawing/2014/main" id="{6F883A7A-6884-1744-AE1B-346D280F5A34}"/>
              </a:ext>
            </a:extLst>
          </p:cNvPr>
          <p:cNvPicPr>
            <a:picLocks noChangeAspect="1"/>
          </p:cNvPicPr>
          <p:nvPr/>
        </p:nvPicPr>
        <p:blipFill rotWithShape="1">
          <a:blip r:embed="rId3"/>
          <a:srcRect l="14352"/>
          <a:stretch/>
        </p:blipFill>
        <p:spPr>
          <a:xfrm>
            <a:off x="4636008" y="10"/>
            <a:ext cx="7552815" cy="6856310"/>
          </a:xfrm>
          <a:prstGeom prst="rect">
            <a:avLst/>
          </a:prstGeom>
          <a:ln>
            <a:noFill/>
          </a:ln>
          <a:effectLst/>
        </p:spPr>
      </p:pic>
      <p:sp>
        <p:nvSpPr>
          <p:cNvPr id="15" name="Rectangle 14">
            <a:extLst>
              <a:ext uri="{FF2B5EF4-FFF2-40B4-BE49-F238E27FC236}">
                <a16:creationId xmlns:a16="http://schemas.microsoft.com/office/drawing/2014/main" id="{78A4CDE5-C7BC-41E1-8A4A-79E024CC0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501856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11427A1-FA71-E34D-8866-3D0CAFBCC6C2}"/>
              </a:ext>
            </a:extLst>
          </p:cNvPr>
          <p:cNvSpPr>
            <a:spLocks noGrp="1"/>
          </p:cNvSpPr>
          <p:nvPr>
            <p:ph type="title"/>
          </p:nvPr>
        </p:nvSpPr>
        <p:spPr>
          <a:xfrm>
            <a:off x="680322" y="753228"/>
            <a:ext cx="3679028" cy="1080938"/>
          </a:xfrm>
        </p:spPr>
        <p:txBody>
          <a:bodyPr>
            <a:normAutofit/>
          </a:bodyPr>
          <a:lstStyle/>
          <a:p>
            <a:r>
              <a:rPr lang="en-US" sz="3200"/>
              <a:t>Clustering</a:t>
            </a:r>
          </a:p>
        </p:txBody>
      </p:sp>
      <p:pic>
        <p:nvPicPr>
          <p:cNvPr id="17" name="Picture 16">
            <a:extLst>
              <a:ext uri="{FF2B5EF4-FFF2-40B4-BE49-F238E27FC236}">
                <a16:creationId xmlns:a16="http://schemas.microsoft.com/office/drawing/2014/main" id="{025C7952-5703-489E-8DBD-F2EFAC8EEB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5029200" cy="202738"/>
          </a:xfrm>
          <a:prstGeom prst="rect">
            <a:avLst/>
          </a:prstGeom>
        </p:spPr>
      </p:pic>
      <p:sp>
        <p:nvSpPr>
          <p:cNvPr id="3" name="Content Placeholder 2">
            <a:extLst>
              <a:ext uri="{FF2B5EF4-FFF2-40B4-BE49-F238E27FC236}">
                <a16:creationId xmlns:a16="http://schemas.microsoft.com/office/drawing/2014/main" id="{C63FE70A-1EB6-AA4C-BBE1-F7A6B38A4F51}"/>
              </a:ext>
            </a:extLst>
          </p:cNvPr>
          <p:cNvSpPr>
            <a:spLocks noGrp="1"/>
          </p:cNvSpPr>
          <p:nvPr>
            <p:ph idx="1"/>
          </p:nvPr>
        </p:nvSpPr>
        <p:spPr>
          <a:xfrm>
            <a:off x="680322" y="2336873"/>
            <a:ext cx="3581635" cy="3599316"/>
          </a:xfrm>
        </p:spPr>
        <p:txBody>
          <a:bodyPr>
            <a:normAutofit/>
          </a:bodyPr>
          <a:lstStyle/>
          <a:p>
            <a:pPr marL="0" indent="0">
              <a:buNone/>
            </a:pPr>
            <a:r>
              <a:rPr lang="en-US" sz="1600"/>
              <a:t> For the final piece of visualization, I leveraged the folium package by inputting the necessary details like the desired number of clusters, Neighborhood, lat and long as shown below </a:t>
            </a:r>
          </a:p>
          <a:p>
            <a:pPr marL="0" indent="0">
              <a:buNone/>
            </a:pPr>
            <a:endParaRPr lang="en-US" sz="1600"/>
          </a:p>
        </p:txBody>
      </p:sp>
    </p:spTree>
    <p:extLst>
      <p:ext uri="{BB962C8B-B14F-4D97-AF65-F5344CB8AC3E}">
        <p14:creationId xmlns:p14="http://schemas.microsoft.com/office/powerpoint/2010/main" val="3989290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023C0-72C2-6946-A741-F1A98EE6EB5C}"/>
              </a:ext>
            </a:extLst>
          </p:cNvPr>
          <p:cNvSpPr>
            <a:spLocks noGrp="1"/>
          </p:cNvSpPr>
          <p:nvPr>
            <p:ph type="title"/>
          </p:nvPr>
        </p:nvSpPr>
        <p:spPr/>
        <p:txBody>
          <a:bodyPr/>
          <a:lstStyle/>
          <a:p>
            <a:r>
              <a:rPr lang="en-US" dirty="0"/>
              <a:t>Examine the Clusters- Results</a:t>
            </a:r>
          </a:p>
        </p:txBody>
      </p:sp>
      <p:sp>
        <p:nvSpPr>
          <p:cNvPr id="3" name="Content Placeholder 2">
            <a:extLst>
              <a:ext uri="{FF2B5EF4-FFF2-40B4-BE49-F238E27FC236}">
                <a16:creationId xmlns:a16="http://schemas.microsoft.com/office/drawing/2014/main" id="{6F4894A9-1FBF-7C4E-8504-43CC306A47D9}"/>
              </a:ext>
            </a:extLst>
          </p:cNvPr>
          <p:cNvSpPr>
            <a:spLocks noGrp="1"/>
          </p:cNvSpPr>
          <p:nvPr>
            <p:ph idx="1"/>
          </p:nvPr>
        </p:nvSpPr>
        <p:spPr/>
        <p:txBody>
          <a:bodyPr>
            <a:normAutofit fontScale="92500" lnSpcReduction="10000"/>
          </a:bodyPr>
          <a:lstStyle/>
          <a:p>
            <a:pPr marL="0" indent="0">
              <a:buNone/>
            </a:pPr>
            <a:r>
              <a:rPr lang="en-US" dirty="0"/>
              <a:t>All clusters have restaurants in common, we going to pick a few in particular and check the features associated</a:t>
            </a:r>
          </a:p>
          <a:p>
            <a:pPr marL="0" indent="0">
              <a:buNone/>
            </a:pPr>
            <a:r>
              <a:rPr lang="en-US" dirty="0"/>
              <a:t>    • Cluster 0 – Features : Restaurants, Women's store, Fountain, Flee Market</a:t>
            </a:r>
          </a:p>
          <a:p>
            <a:pPr marL="0" indent="0">
              <a:buNone/>
            </a:pPr>
            <a:r>
              <a:rPr lang="en-US" dirty="0"/>
              <a:t>    • Cluster 4 – Features : High population, Near by neighborhoods like restaurants, super market, movie theatres, soccer field, Rock climbing</a:t>
            </a:r>
          </a:p>
          <a:p>
            <a:pPr marL="0" indent="0">
              <a:buNone/>
            </a:pPr>
            <a:r>
              <a:rPr lang="en-US" dirty="0"/>
              <a:t>    • Cluster 8  – Features : 2nd Highest population, Bus station, Restaurants, Plaza, Flee Market</a:t>
            </a:r>
          </a:p>
          <a:p>
            <a:pPr marL="0" indent="0">
              <a:buNone/>
            </a:pPr>
            <a:r>
              <a:rPr lang="en-US" dirty="0"/>
              <a:t> It is seen that Barcelona and </a:t>
            </a:r>
            <a:r>
              <a:rPr lang="en-US" dirty="0" err="1"/>
              <a:t>Sandell</a:t>
            </a:r>
            <a:r>
              <a:rPr lang="en-US" dirty="0"/>
              <a:t> fall under the same cluster while Badalona and Terrassa fall under the same cluster. And these take 1 - 4 position in terms of population as well.</a:t>
            </a:r>
          </a:p>
        </p:txBody>
      </p:sp>
    </p:spTree>
    <p:extLst>
      <p:ext uri="{BB962C8B-B14F-4D97-AF65-F5344CB8AC3E}">
        <p14:creationId xmlns:p14="http://schemas.microsoft.com/office/powerpoint/2010/main" val="1365484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5E520DB-0BBB-374C-A0E4-7FE887F7C187}"/>
              </a:ext>
            </a:extLst>
          </p:cNvPr>
          <p:cNvPicPr>
            <a:picLocks noChangeAspect="1"/>
          </p:cNvPicPr>
          <p:nvPr/>
        </p:nvPicPr>
        <p:blipFill rotWithShape="1">
          <a:blip r:embed="rId2"/>
          <a:srcRect t="25881" r="-3" b="3854"/>
          <a:stretch/>
        </p:blipFill>
        <p:spPr>
          <a:xfrm>
            <a:off x="321731" y="321731"/>
            <a:ext cx="5728548" cy="3079194"/>
          </a:xfrm>
          <a:prstGeom prst="rect">
            <a:avLst/>
          </a:prstGeom>
        </p:spPr>
      </p:pic>
      <p:pic>
        <p:nvPicPr>
          <p:cNvPr id="3" name="Picture 2">
            <a:extLst>
              <a:ext uri="{FF2B5EF4-FFF2-40B4-BE49-F238E27FC236}">
                <a16:creationId xmlns:a16="http://schemas.microsoft.com/office/drawing/2014/main" id="{7F7ACEE8-9EA1-3745-BBC8-02CF169341FB}"/>
              </a:ext>
            </a:extLst>
          </p:cNvPr>
          <p:cNvPicPr>
            <a:picLocks noChangeAspect="1"/>
          </p:cNvPicPr>
          <p:nvPr/>
        </p:nvPicPr>
        <p:blipFill rotWithShape="1">
          <a:blip r:embed="rId3"/>
          <a:srcRect t="10451" r="-3" b="7483"/>
          <a:stretch/>
        </p:blipFill>
        <p:spPr>
          <a:xfrm>
            <a:off x="6141719" y="321731"/>
            <a:ext cx="5728547" cy="3079194"/>
          </a:xfrm>
          <a:prstGeom prst="rect">
            <a:avLst/>
          </a:prstGeom>
        </p:spPr>
      </p:pic>
      <p:pic>
        <p:nvPicPr>
          <p:cNvPr id="11" name="Picture 10">
            <a:extLst>
              <a:ext uri="{FF2B5EF4-FFF2-40B4-BE49-F238E27FC236}">
                <a16:creationId xmlns:a16="http://schemas.microsoft.com/office/drawing/2014/main" id="{66BD4BEA-858A-BB42-8052-19DE553623AE}"/>
              </a:ext>
            </a:extLst>
          </p:cNvPr>
          <p:cNvPicPr>
            <a:picLocks noChangeAspect="1"/>
          </p:cNvPicPr>
          <p:nvPr/>
        </p:nvPicPr>
        <p:blipFill rotWithShape="1">
          <a:blip r:embed="rId4"/>
          <a:srcRect t="6430" r="-3" b="12360"/>
          <a:stretch/>
        </p:blipFill>
        <p:spPr>
          <a:xfrm>
            <a:off x="321730" y="3489159"/>
            <a:ext cx="5728548" cy="3047107"/>
          </a:xfrm>
          <a:prstGeom prst="rect">
            <a:avLst/>
          </a:prstGeom>
        </p:spPr>
      </p:pic>
      <p:pic>
        <p:nvPicPr>
          <p:cNvPr id="5" name="Picture 4">
            <a:extLst>
              <a:ext uri="{FF2B5EF4-FFF2-40B4-BE49-F238E27FC236}">
                <a16:creationId xmlns:a16="http://schemas.microsoft.com/office/drawing/2014/main" id="{CA8D05EF-8DCE-7540-B62D-474BF9566B0F}"/>
              </a:ext>
            </a:extLst>
          </p:cNvPr>
          <p:cNvPicPr>
            <a:picLocks noChangeAspect="1"/>
          </p:cNvPicPr>
          <p:nvPr/>
        </p:nvPicPr>
        <p:blipFill rotWithShape="1">
          <a:blip r:embed="rId5"/>
          <a:srcRect t="13708" r="-3" b="16758"/>
          <a:stretch/>
        </p:blipFill>
        <p:spPr>
          <a:xfrm>
            <a:off x="6141718" y="3489159"/>
            <a:ext cx="5728547" cy="3047107"/>
          </a:xfrm>
          <a:prstGeom prst="rect">
            <a:avLst/>
          </a:prstGeom>
        </p:spPr>
      </p:pic>
    </p:spTree>
    <p:extLst>
      <p:ext uri="{BB962C8B-B14F-4D97-AF65-F5344CB8AC3E}">
        <p14:creationId xmlns:p14="http://schemas.microsoft.com/office/powerpoint/2010/main" val="3416227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37" name="Group 28">
            <a:extLst>
              <a:ext uri="{FF2B5EF4-FFF2-40B4-BE49-F238E27FC236}">
                <a16:creationId xmlns:a16="http://schemas.microsoft.com/office/drawing/2014/main" id="{7D0669C1-CDCE-41C7-A9AB-65D9119F83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30" name="Rectangle 29">
              <a:extLst>
                <a:ext uri="{FF2B5EF4-FFF2-40B4-BE49-F238E27FC236}">
                  <a16:creationId xmlns:a16="http://schemas.microsoft.com/office/drawing/2014/main" id="{1F80B4EE-271C-45C6-9338-555D3B0C4A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6FCF3DCC-E585-4F88-8F8B-4EABFEF062C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38" name="Rectangle 32">
            <a:extLst>
              <a:ext uri="{FF2B5EF4-FFF2-40B4-BE49-F238E27FC236}">
                <a16:creationId xmlns:a16="http://schemas.microsoft.com/office/drawing/2014/main" id="{F1AACF4D-AF22-463C-97CE-C34F0783C0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99753"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58FF948-C444-044E-BA6E-1C9020331873}"/>
              </a:ext>
            </a:extLst>
          </p:cNvPr>
          <p:cNvSpPr>
            <a:spLocks noGrp="1"/>
          </p:cNvSpPr>
          <p:nvPr>
            <p:ph type="title"/>
          </p:nvPr>
        </p:nvSpPr>
        <p:spPr>
          <a:xfrm>
            <a:off x="680321" y="753228"/>
            <a:ext cx="5632247" cy="1080938"/>
          </a:xfrm>
        </p:spPr>
        <p:txBody>
          <a:bodyPr>
            <a:normAutofit/>
          </a:bodyPr>
          <a:lstStyle/>
          <a:p>
            <a:r>
              <a:rPr lang="en-US" dirty="0"/>
              <a:t>The Population Dataset</a:t>
            </a:r>
          </a:p>
        </p:txBody>
      </p:sp>
      <p:pic>
        <p:nvPicPr>
          <p:cNvPr id="39" name="Picture 34">
            <a:extLst>
              <a:ext uri="{FF2B5EF4-FFF2-40B4-BE49-F238E27FC236}">
                <a16:creationId xmlns:a16="http://schemas.microsoft.com/office/drawing/2014/main" id="{6524329A-37E7-4025-B6E9-A97D4053689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6492240" cy="261714"/>
          </a:xfrm>
          <a:prstGeom prst="rect">
            <a:avLst/>
          </a:prstGeom>
        </p:spPr>
      </p:pic>
      <p:sp>
        <p:nvSpPr>
          <p:cNvPr id="3" name="Content Placeholder 2">
            <a:extLst>
              <a:ext uri="{FF2B5EF4-FFF2-40B4-BE49-F238E27FC236}">
                <a16:creationId xmlns:a16="http://schemas.microsoft.com/office/drawing/2014/main" id="{26F476FD-3CF6-0041-B2C9-45CA05BCBE1F}"/>
              </a:ext>
            </a:extLst>
          </p:cNvPr>
          <p:cNvSpPr>
            <a:spLocks noGrp="1"/>
          </p:cNvSpPr>
          <p:nvPr>
            <p:ph idx="1"/>
          </p:nvPr>
        </p:nvSpPr>
        <p:spPr>
          <a:xfrm>
            <a:off x="680322" y="2336873"/>
            <a:ext cx="5632246" cy="3599316"/>
          </a:xfrm>
        </p:spPr>
        <p:txBody>
          <a:bodyPr>
            <a:normAutofit/>
          </a:bodyPr>
          <a:lstStyle/>
          <a:p>
            <a:pPr marL="0" indent="0">
              <a:buNone/>
            </a:pPr>
            <a:r>
              <a:rPr lang="en-US" sz="2000" dirty="0"/>
              <a:t> Exploring the population Dataset, its obvious that Barcelona city sweeps the floor with the highest population. Followed by Terrassa and Badalona. This gives us an edge in determining which place should be given a better priority. </a:t>
            </a:r>
          </a:p>
        </p:txBody>
      </p:sp>
      <p:pic>
        <p:nvPicPr>
          <p:cNvPr id="7" name="Picture 6">
            <a:extLst>
              <a:ext uri="{FF2B5EF4-FFF2-40B4-BE49-F238E27FC236}">
                <a16:creationId xmlns:a16="http://schemas.microsoft.com/office/drawing/2014/main" id="{6B41B3E1-8BBD-194E-A38C-7F906C0A008B}"/>
              </a:ext>
            </a:extLst>
          </p:cNvPr>
          <p:cNvPicPr>
            <a:picLocks noChangeAspect="1"/>
          </p:cNvPicPr>
          <p:nvPr/>
        </p:nvPicPr>
        <p:blipFill rotWithShape="1">
          <a:blip r:embed="rId4"/>
          <a:srcRect r="4" b="6115"/>
          <a:stretch/>
        </p:blipFill>
        <p:spPr>
          <a:xfrm>
            <a:off x="6984387" y="484632"/>
            <a:ext cx="4719805" cy="2836084"/>
          </a:xfrm>
          <a:prstGeom prst="rect">
            <a:avLst/>
          </a:prstGeom>
          <a:ln>
            <a:noFill/>
          </a:ln>
          <a:effectLst>
            <a:outerShdw blurRad="76200" dist="63500" dir="5040000" algn="tl" rotWithShape="0">
              <a:srgbClr val="000000">
                <a:alpha val="41000"/>
              </a:srgbClr>
            </a:outerShdw>
          </a:effectLst>
        </p:spPr>
      </p:pic>
      <p:pic>
        <p:nvPicPr>
          <p:cNvPr id="5" name="Picture 4">
            <a:extLst>
              <a:ext uri="{FF2B5EF4-FFF2-40B4-BE49-F238E27FC236}">
                <a16:creationId xmlns:a16="http://schemas.microsoft.com/office/drawing/2014/main" id="{EF8E3FBA-285B-4D46-BD6B-D1BDE7EB8DCD}"/>
              </a:ext>
            </a:extLst>
          </p:cNvPr>
          <p:cNvPicPr>
            <a:picLocks noChangeAspect="1"/>
          </p:cNvPicPr>
          <p:nvPr/>
        </p:nvPicPr>
        <p:blipFill rotWithShape="1">
          <a:blip r:embed="rId5"/>
          <a:srcRect t="2668" r="4" b="7215"/>
          <a:stretch/>
        </p:blipFill>
        <p:spPr>
          <a:xfrm>
            <a:off x="6984386" y="3632401"/>
            <a:ext cx="4719805" cy="274353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8581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E4CB7-0629-A343-937C-3330DC92237F}"/>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825AF83D-8B89-0547-9C32-1AD484ADA592}"/>
              </a:ext>
            </a:extLst>
          </p:cNvPr>
          <p:cNvSpPr>
            <a:spLocks noGrp="1"/>
          </p:cNvSpPr>
          <p:nvPr>
            <p:ph idx="1"/>
          </p:nvPr>
        </p:nvSpPr>
        <p:spPr/>
        <p:txBody>
          <a:bodyPr/>
          <a:lstStyle/>
          <a:p>
            <a:pPr marL="0" indent="0">
              <a:buNone/>
            </a:pPr>
            <a:r>
              <a:rPr lang="en-US" dirty="0"/>
              <a:t>Barcelona is a very touristy place, it is seen that Cluster 8 has the highest population and almost all clusters includes restaurants. If </a:t>
            </a:r>
            <a:r>
              <a:rPr lang="en-US" dirty="0" err="1"/>
              <a:t>CasaGrande</a:t>
            </a:r>
            <a:r>
              <a:rPr lang="en-US" dirty="0"/>
              <a:t> would like to start a real estate business in Barcelona it should focus on areas like Barcelona City, Terrassa, </a:t>
            </a:r>
            <a:r>
              <a:rPr lang="en-US" dirty="0" err="1"/>
              <a:t>Sandell</a:t>
            </a:r>
            <a:r>
              <a:rPr lang="en-US" dirty="0"/>
              <a:t>, Badalona and </a:t>
            </a:r>
            <a:r>
              <a:rPr lang="en-US" dirty="0" err="1"/>
              <a:t>Castelledefels</a:t>
            </a:r>
            <a:r>
              <a:rPr lang="en-US" dirty="0"/>
              <a:t>. But we need to take into consideration other factors like schools, income statistics, safety before entering. Machine Learning is an ocean if we can get hold of the other important factoring data like education, income </a:t>
            </a:r>
            <a:r>
              <a:rPr lang="en-US" dirty="0" err="1"/>
              <a:t>etc</a:t>
            </a:r>
            <a:r>
              <a:rPr lang="en-US" dirty="0"/>
              <a:t>, we can perform better analysis and come to a better conclusion</a:t>
            </a:r>
          </a:p>
        </p:txBody>
      </p:sp>
    </p:spTree>
    <p:extLst>
      <p:ext uri="{BB962C8B-B14F-4D97-AF65-F5344CB8AC3E}">
        <p14:creationId xmlns:p14="http://schemas.microsoft.com/office/powerpoint/2010/main" val="24401548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9A27C-85CA-D049-BE14-98BE5AD73586}"/>
              </a:ext>
            </a:extLst>
          </p:cNvPr>
          <p:cNvSpPr>
            <a:spLocks noGrp="1"/>
          </p:cNvSpPr>
          <p:nvPr>
            <p:ph type="title"/>
          </p:nvPr>
        </p:nvSpPr>
        <p:spPr/>
        <p:txBody>
          <a:bodyPr/>
          <a:lstStyle/>
          <a:p>
            <a:r>
              <a:rPr lang="en-US" dirty="0"/>
              <a:t>Conclusion Cont..</a:t>
            </a:r>
          </a:p>
        </p:txBody>
      </p:sp>
      <p:sp>
        <p:nvSpPr>
          <p:cNvPr id="3" name="Content Placeholder 2">
            <a:extLst>
              <a:ext uri="{FF2B5EF4-FFF2-40B4-BE49-F238E27FC236}">
                <a16:creationId xmlns:a16="http://schemas.microsoft.com/office/drawing/2014/main" id="{C8C87AFA-7918-8144-873A-36AB20996B11}"/>
              </a:ext>
            </a:extLst>
          </p:cNvPr>
          <p:cNvSpPr>
            <a:spLocks noGrp="1"/>
          </p:cNvSpPr>
          <p:nvPr>
            <p:ph idx="1"/>
          </p:nvPr>
        </p:nvSpPr>
        <p:spPr/>
        <p:txBody>
          <a:bodyPr/>
          <a:lstStyle/>
          <a:p>
            <a:pPr marL="0" indent="0">
              <a:buNone/>
            </a:pPr>
            <a:r>
              <a:rPr lang="en-US" dirty="0"/>
              <a:t>However the company can start </a:t>
            </a:r>
            <a:r>
              <a:rPr lang="en-US" dirty="0" err="1"/>
              <a:t>inversting</a:t>
            </a:r>
            <a:r>
              <a:rPr lang="en-US" dirty="0"/>
              <a:t> in these location in the form of listing like </a:t>
            </a:r>
            <a:r>
              <a:rPr lang="en-US" dirty="0" err="1"/>
              <a:t>airBnB</a:t>
            </a:r>
            <a:r>
              <a:rPr lang="en-US" dirty="0"/>
              <a:t> or Hotels since looks like most of the population is floating and the venues are very touristy.</a:t>
            </a:r>
          </a:p>
          <a:p>
            <a:pPr marL="0" indent="0">
              <a:buNone/>
            </a:pPr>
            <a:endParaRPr lang="en-US" dirty="0"/>
          </a:p>
          <a:p>
            <a:pPr marL="0" indent="0">
              <a:buNone/>
            </a:pPr>
            <a:r>
              <a:rPr lang="en-US" dirty="0"/>
              <a:t>This data allows us to not only see the types of business around each neighborhood, but the larger areas in which those businesses are concentrated. Therefore we can determine the most beneficial places to advertise depending on our companies goals and in what way we should proceed in doing so.</a:t>
            </a:r>
          </a:p>
        </p:txBody>
      </p:sp>
    </p:spTree>
    <p:extLst>
      <p:ext uri="{BB962C8B-B14F-4D97-AF65-F5344CB8AC3E}">
        <p14:creationId xmlns:p14="http://schemas.microsoft.com/office/powerpoint/2010/main" val="32158827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E52BFA0-EF60-1848-A93C-13CE085C7A0B}"/>
              </a:ext>
            </a:extLst>
          </p:cNvPr>
          <p:cNvPicPr>
            <a:picLocks noChangeAspect="1"/>
          </p:cNvPicPr>
          <p:nvPr/>
        </p:nvPicPr>
        <p:blipFill rotWithShape="1">
          <a:blip r:embed="rId2"/>
          <a:srcRect l="16477" r="15146" b="1"/>
          <a:stretch/>
        </p:blipFill>
        <p:spPr>
          <a:xfrm>
            <a:off x="2806515" y="301854"/>
            <a:ext cx="5692244" cy="5892801"/>
          </a:xfrm>
          <a:prstGeom prst="rect">
            <a:avLst/>
          </a:prstGeom>
          <a:ln>
            <a:noFill/>
          </a:ln>
          <a:effectLst>
            <a:outerShdw blurRad="76200" dist="63500" dir="5040000" algn="tl" rotWithShape="0">
              <a:srgbClr val="000000">
                <a:alpha val="41000"/>
              </a:srgbClr>
            </a:outerShdw>
          </a:effectLst>
        </p:spPr>
      </p:pic>
      <p:pic>
        <p:nvPicPr>
          <p:cNvPr id="8" name="Picture 7">
            <a:extLst>
              <a:ext uri="{FF2B5EF4-FFF2-40B4-BE49-F238E27FC236}">
                <a16:creationId xmlns:a16="http://schemas.microsoft.com/office/drawing/2014/main" id="{84A68C73-8545-42BD-A77A-92A31E7D87C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a:extLst>
              <a:ext uri="{FF2B5EF4-FFF2-40B4-BE49-F238E27FC236}">
                <a16:creationId xmlns:a16="http://schemas.microsoft.com/office/drawing/2014/main" id="{16C2737A-D2FC-4B81-BDD3-E79750DFC8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717169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26FC6-38CC-A546-89A1-DAC8A53CD9E0}"/>
              </a:ext>
            </a:extLst>
          </p:cNvPr>
          <p:cNvSpPr>
            <a:spLocks noGrp="1"/>
          </p:cNvSpPr>
          <p:nvPr>
            <p:ph type="title"/>
          </p:nvPr>
        </p:nvSpPr>
        <p:spPr/>
        <p:txBody>
          <a:bodyPr>
            <a:normAutofit/>
          </a:bodyPr>
          <a:lstStyle/>
          <a:p>
            <a:r>
              <a:rPr lang="en-US" sz="4000" dirty="0"/>
              <a:t>Introduction</a:t>
            </a:r>
          </a:p>
        </p:txBody>
      </p:sp>
      <p:sp>
        <p:nvSpPr>
          <p:cNvPr id="3" name="Content Placeholder 2">
            <a:extLst>
              <a:ext uri="{FF2B5EF4-FFF2-40B4-BE49-F238E27FC236}">
                <a16:creationId xmlns:a16="http://schemas.microsoft.com/office/drawing/2014/main" id="{08319893-4459-2C4C-B98B-D441FA1596BE}"/>
              </a:ext>
            </a:extLst>
          </p:cNvPr>
          <p:cNvSpPr>
            <a:spLocks noGrp="1"/>
          </p:cNvSpPr>
          <p:nvPr>
            <p:ph idx="1"/>
          </p:nvPr>
        </p:nvSpPr>
        <p:spPr/>
        <p:txBody>
          <a:bodyPr/>
          <a:lstStyle/>
          <a:p>
            <a:r>
              <a:rPr lang="en-US" dirty="0"/>
              <a:t>Barcelona is a city in Spain. It is the capital and largest city of the autonomous community of Catalonia, as well as the second most populous municipality of Spain. </a:t>
            </a:r>
          </a:p>
          <a:p>
            <a:pPr marL="0" indent="0">
              <a:buNone/>
            </a:pPr>
            <a:endParaRPr lang="en-US" dirty="0"/>
          </a:p>
          <a:p>
            <a:r>
              <a:rPr lang="en-US" dirty="0"/>
              <a:t>With 8.3 million visitors in 2015, Barcelona is one of Europe’s most popular cities. Barcelona’s popularity has in fact been steadily increasing since 2010 (which saw 7.13 million visitors), and tourist numbers have more than doubled since 2000.</a:t>
            </a:r>
          </a:p>
        </p:txBody>
      </p:sp>
    </p:spTree>
    <p:extLst>
      <p:ext uri="{BB962C8B-B14F-4D97-AF65-F5344CB8AC3E}">
        <p14:creationId xmlns:p14="http://schemas.microsoft.com/office/powerpoint/2010/main" val="4150481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05735-81FA-6940-8050-40E87A9296A2}"/>
              </a:ext>
            </a:extLst>
          </p:cNvPr>
          <p:cNvSpPr>
            <a:spLocks noGrp="1"/>
          </p:cNvSpPr>
          <p:nvPr>
            <p:ph type="title"/>
          </p:nvPr>
        </p:nvSpPr>
        <p:spPr/>
        <p:txBody>
          <a:bodyPr/>
          <a:lstStyle/>
          <a:p>
            <a:r>
              <a:rPr lang="en-US" dirty="0"/>
              <a:t>Introduction Cont..</a:t>
            </a:r>
          </a:p>
        </p:txBody>
      </p:sp>
      <p:sp>
        <p:nvSpPr>
          <p:cNvPr id="3" name="Content Placeholder 2">
            <a:extLst>
              <a:ext uri="{FF2B5EF4-FFF2-40B4-BE49-F238E27FC236}">
                <a16:creationId xmlns:a16="http://schemas.microsoft.com/office/drawing/2014/main" id="{B23111A3-D848-704C-B661-0EF0B7CDEBFB}"/>
              </a:ext>
            </a:extLst>
          </p:cNvPr>
          <p:cNvSpPr>
            <a:spLocks noGrp="1"/>
          </p:cNvSpPr>
          <p:nvPr>
            <p:ph idx="1"/>
          </p:nvPr>
        </p:nvSpPr>
        <p:spPr>
          <a:xfrm>
            <a:off x="680321" y="2227543"/>
            <a:ext cx="9613861" cy="3599316"/>
          </a:xfrm>
        </p:spPr>
        <p:txBody>
          <a:bodyPr>
            <a:noAutofit/>
          </a:bodyPr>
          <a:lstStyle/>
          <a:p>
            <a:pPr marL="0" indent="0">
              <a:buNone/>
            </a:pPr>
            <a:r>
              <a:rPr lang="en-US" sz="1700" dirty="0"/>
              <a:t>1. Economy </a:t>
            </a:r>
          </a:p>
          <a:p>
            <a:pPr marL="457200" lvl="1" indent="0">
              <a:buNone/>
            </a:pPr>
            <a:r>
              <a:rPr lang="en-US" sz="1700" dirty="0"/>
              <a:t>The current state of the Spanish economy is a good indicator of the overall health of the Barcelona property market: loan defaults in Spanish banks are down, which indicates that Spanish people are earning more, meaning that the country’s economy is gaining momentum; this is backed by the country’s predicted GDP increase of 3.2%, which is one of the fastest increase rates in Europe.    </a:t>
            </a:r>
          </a:p>
          <a:p>
            <a:pPr marL="0" indent="0">
              <a:buNone/>
            </a:pPr>
            <a:r>
              <a:rPr lang="en-US" sz="1700" dirty="0"/>
              <a:t>2. Destination</a:t>
            </a:r>
          </a:p>
          <a:p>
            <a:pPr marL="457200" lvl="1" indent="0">
              <a:buNone/>
            </a:pPr>
            <a:r>
              <a:rPr lang="en-US" sz="1700" dirty="0"/>
              <a:t>	Due to the city’s popularity as a holiday destination, luxury property is an especially profitable part of the Barcelona real estate market: as the 12th most visited city in the world, and among the top 5 most visited cities in Europe, Barcelona will likely always have a healthy interest from high-net-worth foreigners looking to buy or rent high-end properties in the city.    </a:t>
            </a:r>
          </a:p>
          <a:p>
            <a:pPr marL="0" indent="0">
              <a:buNone/>
            </a:pPr>
            <a:r>
              <a:rPr lang="en-US" sz="1700" dirty="0"/>
              <a:t>3.Infrastructure</a:t>
            </a:r>
          </a:p>
          <a:p>
            <a:pPr marL="457200" lvl="1" indent="0">
              <a:buNone/>
            </a:pPr>
            <a:r>
              <a:rPr lang="en-US" sz="1700" dirty="0"/>
              <a:t>Barcelona’s infrastructure should also be taken into consideration when thinking about investment. Transport and communication links in the city are exemplary, with high-functioning airports, high-speed rail networks, and busy trade ports bolstering the city’s economy. </a:t>
            </a:r>
          </a:p>
        </p:txBody>
      </p:sp>
    </p:spTree>
    <p:extLst>
      <p:ext uri="{BB962C8B-B14F-4D97-AF65-F5344CB8AC3E}">
        <p14:creationId xmlns:p14="http://schemas.microsoft.com/office/powerpoint/2010/main" val="1164231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E628D-3072-5946-91B0-03200C60AA55}"/>
              </a:ext>
            </a:extLst>
          </p:cNvPr>
          <p:cNvSpPr>
            <a:spLocks noGrp="1"/>
          </p:cNvSpPr>
          <p:nvPr>
            <p:ph type="title"/>
          </p:nvPr>
        </p:nvSpPr>
        <p:spPr/>
        <p:txBody>
          <a:bodyPr/>
          <a:lstStyle/>
          <a:p>
            <a:r>
              <a:rPr lang="en-US" dirty="0"/>
              <a:t>Problem Statement and Target Audience </a:t>
            </a:r>
          </a:p>
        </p:txBody>
      </p:sp>
      <p:sp>
        <p:nvSpPr>
          <p:cNvPr id="3" name="Content Placeholder 2">
            <a:extLst>
              <a:ext uri="{FF2B5EF4-FFF2-40B4-BE49-F238E27FC236}">
                <a16:creationId xmlns:a16="http://schemas.microsoft.com/office/drawing/2014/main" id="{D0F67CDA-BE56-BF4B-9469-AD776B432B3E}"/>
              </a:ext>
            </a:extLst>
          </p:cNvPr>
          <p:cNvSpPr>
            <a:spLocks noGrp="1"/>
          </p:cNvSpPr>
          <p:nvPr>
            <p:ph idx="1"/>
          </p:nvPr>
        </p:nvSpPr>
        <p:spPr/>
        <p:txBody>
          <a:bodyPr>
            <a:normAutofit fontScale="92500" lnSpcReduction="10000"/>
          </a:bodyPr>
          <a:lstStyle/>
          <a:p>
            <a:pPr marL="0" indent="0">
              <a:buNone/>
            </a:pPr>
            <a:r>
              <a:rPr lang="en-US" dirty="0"/>
              <a:t>From all the fun facts, looks like Barcelona seems to be a great place to bloom the real estate business. </a:t>
            </a:r>
            <a:r>
              <a:rPr lang="en-US" dirty="0" err="1"/>
              <a:t>CasaGrande</a:t>
            </a:r>
            <a:r>
              <a:rPr lang="en-US" dirty="0"/>
              <a:t> is a real estate agency based out of Italy and it is looking to expand it horizon in Spain, starting with </a:t>
            </a:r>
            <a:r>
              <a:rPr lang="en-US" dirty="0" err="1"/>
              <a:t>Bacelona</a:t>
            </a:r>
            <a:r>
              <a:rPr lang="en-US" dirty="0"/>
              <a:t> which the 2nd largest city. Barcelona, the cosmopolitan capital of Spain’s Catalonia region, is known for its art and architecture. </a:t>
            </a:r>
          </a:p>
          <a:p>
            <a:endParaRPr lang="en-US" dirty="0"/>
          </a:p>
          <a:p>
            <a:pPr marL="0" indent="0">
              <a:buNone/>
            </a:pPr>
            <a:r>
              <a:rPr lang="en-US" dirty="0"/>
              <a:t>For </a:t>
            </a:r>
            <a:r>
              <a:rPr lang="en-US" dirty="0" err="1"/>
              <a:t>CasaGrande</a:t>
            </a:r>
            <a:r>
              <a:rPr lang="en-US" dirty="0"/>
              <a:t> to be successful in Barcelona, it needs to </a:t>
            </a:r>
            <a:r>
              <a:rPr lang="en-US" dirty="0" err="1"/>
              <a:t>analyse</a:t>
            </a:r>
            <a:r>
              <a:rPr lang="en-US" dirty="0"/>
              <a:t> the neighborhood and find it's initial launch location. Thus the real estate company has decided to  build out a data product and derive at conclusions to help them understand which areas would generate the most profit.</a:t>
            </a:r>
          </a:p>
        </p:txBody>
      </p:sp>
    </p:spTree>
    <p:extLst>
      <p:ext uri="{BB962C8B-B14F-4D97-AF65-F5344CB8AC3E}">
        <p14:creationId xmlns:p14="http://schemas.microsoft.com/office/powerpoint/2010/main" val="38987239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8DA54-1F62-3B4E-9B1C-CF8F08BEC8E6}"/>
              </a:ext>
            </a:extLst>
          </p:cNvPr>
          <p:cNvSpPr>
            <a:spLocks noGrp="1"/>
          </p:cNvSpPr>
          <p:nvPr>
            <p:ph type="title"/>
          </p:nvPr>
        </p:nvSpPr>
        <p:spPr/>
        <p:txBody>
          <a:bodyPr/>
          <a:lstStyle/>
          <a:p>
            <a:r>
              <a:rPr lang="en-US" dirty="0"/>
              <a:t>The Approach</a:t>
            </a:r>
          </a:p>
        </p:txBody>
      </p:sp>
      <p:sp>
        <p:nvSpPr>
          <p:cNvPr id="3" name="Content Placeholder 2">
            <a:extLst>
              <a:ext uri="{FF2B5EF4-FFF2-40B4-BE49-F238E27FC236}">
                <a16:creationId xmlns:a16="http://schemas.microsoft.com/office/drawing/2014/main" id="{5341BE55-92C4-4747-B184-95142460830C}"/>
              </a:ext>
            </a:extLst>
          </p:cNvPr>
          <p:cNvSpPr>
            <a:spLocks noGrp="1"/>
          </p:cNvSpPr>
          <p:nvPr>
            <p:ph idx="1"/>
          </p:nvPr>
        </p:nvSpPr>
        <p:spPr/>
        <p:txBody>
          <a:bodyPr>
            <a:normAutofit/>
          </a:bodyPr>
          <a:lstStyle/>
          <a:p>
            <a:endParaRPr lang="en-US" dirty="0"/>
          </a:p>
          <a:p>
            <a:r>
              <a:rPr lang="en-US" dirty="0"/>
              <a:t>    </a:t>
            </a:r>
            <a:r>
              <a:rPr lang="en-US" dirty="0" err="1"/>
              <a:t>CasaGrande</a:t>
            </a:r>
            <a:r>
              <a:rPr lang="en-US" dirty="0"/>
              <a:t> has decided to identify the top 5 neighborhood in the city of Barcelona to ground break it's business. Further then it will use it's best successful advertising and campaign power to build its stable business and retain loyal customers. </a:t>
            </a:r>
          </a:p>
          <a:p>
            <a:r>
              <a:rPr lang="en-US" dirty="0"/>
              <a:t>    For this the company will be leverage the machine learning techniques and data science to attain its goal which provides a great edge in supporting their decision in every step of the way</a:t>
            </a:r>
          </a:p>
        </p:txBody>
      </p:sp>
    </p:spTree>
    <p:extLst>
      <p:ext uri="{BB962C8B-B14F-4D97-AF65-F5344CB8AC3E}">
        <p14:creationId xmlns:p14="http://schemas.microsoft.com/office/powerpoint/2010/main" val="30754861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3109C-143F-EC4C-860F-49E2F4DA2BDC}"/>
              </a:ext>
            </a:extLst>
          </p:cNvPr>
          <p:cNvSpPr>
            <a:spLocks noGrp="1"/>
          </p:cNvSpPr>
          <p:nvPr>
            <p:ph type="title"/>
          </p:nvPr>
        </p:nvSpPr>
        <p:spPr/>
        <p:txBody>
          <a:bodyPr/>
          <a:lstStyle/>
          <a:p>
            <a:r>
              <a:rPr lang="en-US" dirty="0"/>
              <a:t>Data Description</a:t>
            </a:r>
          </a:p>
        </p:txBody>
      </p:sp>
      <p:sp>
        <p:nvSpPr>
          <p:cNvPr id="3" name="Content Placeholder 2">
            <a:extLst>
              <a:ext uri="{FF2B5EF4-FFF2-40B4-BE49-F238E27FC236}">
                <a16:creationId xmlns:a16="http://schemas.microsoft.com/office/drawing/2014/main" id="{31F92B24-331C-AA4B-AD94-3802E4EBFC63}"/>
              </a:ext>
            </a:extLst>
          </p:cNvPr>
          <p:cNvSpPr>
            <a:spLocks noGrp="1"/>
          </p:cNvSpPr>
          <p:nvPr>
            <p:ph idx="1"/>
          </p:nvPr>
        </p:nvSpPr>
        <p:spPr>
          <a:xfrm>
            <a:off x="680321" y="2336873"/>
            <a:ext cx="9613861" cy="4073866"/>
          </a:xfrm>
        </p:spPr>
        <p:txBody>
          <a:bodyPr>
            <a:noAutofit/>
          </a:bodyPr>
          <a:lstStyle/>
          <a:p>
            <a:pPr marL="0" indent="0">
              <a:buNone/>
            </a:pPr>
            <a:r>
              <a:rPr lang="en-US" sz="1700" dirty="0"/>
              <a:t>1. GEONAMES.ORG</a:t>
            </a:r>
          </a:p>
          <a:p>
            <a:pPr marL="0" indent="0">
              <a:buNone/>
            </a:pPr>
            <a:r>
              <a:rPr lang="en-US" sz="1700" dirty="0"/>
              <a:t>Geospatial and </a:t>
            </a:r>
            <a:r>
              <a:rPr lang="en-US" sz="1700" dirty="0" err="1"/>
              <a:t>zipcode</a:t>
            </a:r>
            <a:r>
              <a:rPr lang="en-US" sz="1700" dirty="0"/>
              <a:t> data was pulled from </a:t>
            </a:r>
            <a:r>
              <a:rPr lang="en-US" sz="1700" dirty="0" err="1"/>
              <a:t>Geonames</a:t>
            </a:r>
            <a:r>
              <a:rPr lang="en-US" sz="1700" dirty="0"/>
              <a:t> Geographical Database. </a:t>
            </a:r>
          </a:p>
          <a:p>
            <a:pPr marL="0" indent="0">
              <a:buNone/>
            </a:pPr>
            <a:r>
              <a:rPr lang="en-US" sz="1700" dirty="0"/>
              <a:t>2. </a:t>
            </a:r>
            <a:r>
              <a:rPr lang="en-US" sz="1700" dirty="0" err="1"/>
              <a:t>FourSquare</a:t>
            </a:r>
            <a:endParaRPr lang="en-US" sz="1700" dirty="0"/>
          </a:p>
          <a:p>
            <a:pPr marL="0" indent="0">
              <a:buNone/>
            </a:pPr>
            <a:r>
              <a:rPr lang="en-US" sz="1700" dirty="0"/>
              <a:t>For this project we will use the knowledge acquired in course 9 to use the benefits of the </a:t>
            </a:r>
            <a:r>
              <a:rPr lang="en-US" sz="1700" dirty="0" err="1"/>
              <a:t>Forsquare</a:t>
            </a:r>
            <a:r>
              <a:rPr lang="en-US" sz="1700" dirty="0"/>
              <a:t> API to explore data from cities and neighborhoods, and data that is relevant for people who travel such as coffee shops, hotels, restaurants that can visit and be close, theaters and many places for which to have a choice.</a:t>
            </a:r>
          </a:p>
          <a:p>
            <a:pPr marL="0" indent="0">
              <a:buNone/>
            </a:pPr>
            <a:r>
              <a:rPr lang="en-US" sz="1700" dirty="0"/>
              <a:t>3. National Institute of Statistics</a:t>
            </a:r>
          </a:p>
          <a:p>
            <a:pPr marL="0" indent="0">
              <a:buNone/>
            </a:pPr>
            <a:r>
              <a:rPr lang="en-US" sz="1700" dirty="0"/>
              <a:t>   We also will be using the data from http://</a:t>
            </a:r>
            <a:r>
              <a:rPr lang="en-US" sz="1700" dirty="0" err="1"/>
              <a:t>www.ine.es</a:t>
            </a:r>
            <a:r>
              <a:rPr lang="en-US" sz="1700" dirty="0"/>
              <a:t>/dynt3/</a:t>
            </a:r>
            <a:r>
              <a:rPr lang="en-US" sz="1700" dirty="0" err="1"/>
              <a:t>inebase</a:t>
            </a:r>
            <a:r>
              <a:rPr lang="en-US" sz="1700" dirty="0"/>
              <a:t>/</a:t>
            </a:r>
            <a:r>
              <a:rPr lang="en-US" sz="1700" dirty="0" err="1"/>
              <a:t>index.htm?padre</a:t>
            </a:r>
            <a:r>
              <a:rPr lang="en-US" sz="1700" dirty="0"/>
              <a:t>=525 which provides us with population data in each </a:t>
            </a:r>
            <a:r>
              <a:rPr lang="en-US" sz="1700" dirty="0" err="1"/>
              <a:t>Munipality</a:t>
            </a:r>
            <a:r>
              <a:rPr lang="en-US" sz="1700" dirty="0"/>
              <a:t> in Barcelona. This data will help us map the population in each neighborhood and which in return will help us understand a strong neighborhood community where real estate will bloom.</a:t>
            </a:r>
          </a:p>
          <a:p>
            <a:pPr marL="0" indent="0">
              <a:buNone/>
            </a:pPr>
            <a:r>
              <a:rPr lang="en-US" sz="1700" dirty="0"/>
              <a:t> </a:t>
            </a:r>
          </a:p>
          <a:p>
            <a:pPr marL="0" indent="0">
              <a:buNone/>
            </a:pPr>
            <a:r>
              <a:rPr lang="en-US" sz="1700" dirty="0"/>
              <a:t> </a:t>
            </a:r>
          </a:p>
          <a:p>
            <a:pPr marL="0" indent="0">
              <a:buNone/>
            </a:pPr>
            <a:r>
              <a:rPr lang="en-US" sz="1700" dirty="0"/>
              <a:t>    </a:t>
            </a:r>
          </a:p>
          <a:p>
            <a:pPr marL="0" indent="0">
              <a:buNone/>
            </a:pPr>
            <a:r>
              <a:rPr lang="en-US" sz="1700" dirty="0"/>
              <a:t> </a:t>
            </a:r>
          </a:p>
        </p:txBody>
      </p:sp>
    </p:spTree>
    <p:extLst>
      <p:ext uri="{BB962C8B-B14F-4D97-AF65-F5344CB8AC3E}">
        <p14:creationId xmlns:p14="http://schemas.microsoft.com/office/powerpoint/2010/main" val="2379829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5" name="Rectangle 34">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225F358-C5DB-1949-A051-DEF61D6EDEA9}"/>
              </a:ext>
            </a:extLst>
          </p:cNvPr>
          <p:cNvSpPr>
            <a:spLocks noGrp="1"/>
          </p:cNvSpPr>
          <p:nvPr>
            <p:ph type="title"/>
          </p:nvPr>
        </p:nvSpPr>
        <p:spPr>
          <a:xfrm>
            <a:off x="680321" y="753228"/>
            <a:ext cx="4136123" cy="1080938"/>
          </a:xfrm>
        </p:spPr>
        <p:txBody>
          <a:bodyPr>
            <a:normAutofit/>
          </a:bodyPr>
          <a:lstStyle/>
          <a:p>
            <a:r>
              <a:rPr lang="en-US" sz="2400" b="1" dirty="0"/>
              <a:t>Methodology</a:t>
            </a:r>
            <a:endParaRPr lang="en-US" sz="2400" dirty="0"/>
          </a:p>
        </p:txBody>
      </p:sp>
      <p:pic>
        <p:nvPicPr>
          <p:cNvPr id="37" name="Picture 36">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9E3C6B8B-2324-6A42-90CE-1181DD989C36}"/>
              </a:ext>
            </a:extLst>
          </p:cNvPr>
          <p:cNvSpPr>
            <a:spLocks noGrp="1"/>
          </p:cNvSpPr>
          <p:nvPr>
            <p:ph idx="1"/>
          </p:nvPr>
        </p:nvSpPr>
        <p:spPr>
          <a:xfrm>
            <a:off x="680321" y="2336873"/>
            <a:ext cx="4136123" cy="3599316"/>
          </a:xfrm>
        </p:spPr>
        <p:txBody>
          <a:bodyPr>
            <a:normAutofit/>
          </a:bodyPr>
          <a:lstStyle/>
          <a:p>
            <a:pPr marL="0" indent="0">
              <a:buNone/>
            </a:pPr>
            <a:r>
              <a:rPr lang="en-US" sz="1500" dirty="0"/>
              <a:t>1. Data Processing  </a:t>
            </a:r>
          </a:p>
          <a:p>
            <a:endParaRPr lang="en-US" sz="1500" dirty="0"/>
          </a:p>
          <a:p>
            <a:pPr marL="0" indent="0">
              <a:buNone/>
            </a:pPr>
            <a:r>
              <a:rPr lang="en-US" sz="1500" dirty="0"/>
              <a:t> Data was extracted from the above mentioned sources and successfully placed in a </a:t>
            </a:r>
            <a:r>
              <a:rPr lang="en-US" sz="1500" dirty="0" err="1"/>
              <a:t>DataFrame</a:t>
            </a:r>
            <a:r>
              <a:rPr lang="en-US" sz="1500" dirty="0"/>
              <a:t> for further processing. The data from </a:t>
            </a:r>
            <a:r>
              <a:rPr lang="en-US" sz="1500" dirty="0" err="1"/>
              <a:t>Geonames</a:t>
            </a:r>
            <a:r>
              <a:rPr lang="en-US" sz="1500" dirty="0"/>
              <a:t> that contains the latitude and longitude needed further extraction to be placed in their respective columns. The coordinates that are inserted in the form of rows were placed in new columns named as latitude and longitude. Duplicates data was removed. Data from with the population details did not require any transformation and hence fitted perfectly in line with the </a:t>
            </a:r>
            <a:r>
              <a:rPr lang="en-US" sz="1500" dirty="0" err="1"/>
              <a:t>geonames</a:t>
            </a:r>
            <a:r>
              <a:rPr lang="en-US" sz="1500" dirty="0"/>
              <a:t> data.</a:t>
            </a:r>
          </a:p>
        </p:txBody>
      </p:sp>
      <p:pic>
        <p:nvPicPr>
          <p:cNvPr id="5" name="Picture 4">
            <a:extLst>
              <a:ext uri="{FF2B5EF4-FFF2-40B4-BE49-F238E27FC236}">
                <a16:creationId xmlns:a16="http://schemas.microsoft.com/office/drawing/2014/main" id="{5A0061BE-B125-E44E-AEAE-7CA2AE92C210}"/>
              </a:ext>
            </a:extLst>
          </p:cNvPr>
          <p:cNvPicPr>
            <a:picLocks noChangeAspect="1"/>
          </p:cNvPicPr>
          <p:nvPr/>
        </p:nvPicPr>
        <p:blipFill>
          <a:blip r:embed="rId4"/>
          <a:stretch>
            <a:fillRect/>
          </a:stretch>
        </p:blipFill>
        <p:spPr>
          <a:xfrm>
            <a:off x="5276090" y="2428895"/>
            <a:ext cx="6303134" cy="1969729"/>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255292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905A9BAA-B344-45D2-838C-73856C4B15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1" name="Rectangle 10">
              <a:extLst>
                <a:ext uri="{FF2B5EF4-FFF2-40B4-BE49-F238E27FC236}">
                  <a16:creationId xmlns:a16="http://schemas.microsoft.com/office/drawing/2014/main" id="{390434AA-4632-440E-9AE7-411396A7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462FD1E-E713-4FD4-8746-671C946723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5" name="Picture 4">
            <a:extLst>
              <a:ext uri="{FF2B5EF4-FFF2-40B4-BE49-F238E27FC236}">
                <a16:creationId xmlns:a16="http://schemas.microsoft.com/office/drawing/2014/main" id="{DB05333A-2E4B-AD48-AAD9-ADEEF29A839B}"/>
              </a:ext>
            </a:extLst>
          </p:cNvPr>
          <p:cNvPicPr>
            <a:picLocks noChangeAspect="1"/>
          </p:cNvPicPr>
          <p:nvPr/>
        </p:nvPicPr>
        <p:blipFill rotWithShape="1">
          <a:blip r:embed="rId3"/>
          <a:srcRect l="23440"/>
          <a:stretch/>
        </p:blipFill>
        <p:spPr>
          <a:xfrm>
            <a:off x="4636008" y="10"/>
            <a:ext cx="7552815" cy="6856310"/>
          </a:xfrm>
          <a:prstGeom prst="rect">
            <a:avLst/>
          </a:prstGeom>
          <a:ln>
            <a:noFill/>
          </a:ln>
          <a:effectLst/>
        </p:spPr>
      </p:pic>
      <p:sp>
        <p:nvSpPr>
          <p:cNvPr id="14" name="Rectangle 13">
            <a:extLst>
              <a:ext uri="{FF2B5EF4-FFF2-40B4-BE49-F238E27FC236}">
                <a16:creationId xmlns:a16="http://schemas.microsoft.com/office/drawing/2014/main" id="{78A4CDE5-C7BC-41E1-8A4A-79E024CC0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501856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56BD039-A086-894B-BE4D-9DA7E1B7894C}"/>
              </a:ext>
            </a:extLst>
          </p:cNvPr>
          <p:cNvSpPr>
            <a:spLocks noGrp="1"/>
          </p:cNvSpPr>
          <p:nvPr>
            <p:ph type="title"/>
          </p:nvPr>
        </p:nvSpPr>
        <p:spPr>
          <a:xfrm>
            <a:off x="172995" y="753228"/>
            <a:ext cx="4186355" cy="1080938"/>
          </a:xfrm>
        </p:spPr>
        <p:txBody>
          <a:bodyPr>
            <a:normAutofit/>
          </a:bodyPr>
          <a:lstStyle/>
          <a:p>
            <a:r>
              <a:rPr lang="en-US" sz="3200" dirty="0"/>
              <a:t>Methodology </a:t>
            </a:r>
            <a:r>
              <a:rPr lang="en-US" sz="3200" dirty="0" err="1"/>
              <a:t>Cont</a:t>
            </a:r>
            <a:r>
              <a:rPr lang="en-US" sz="3200" dirty="0"/>
              <a:t> ..</a:t>
            </a:r>
          </a:p>
        </p:txBody>
      </p:sp>
      <p:pic>
        <p:nvPicPr>
          <p:cNvPr id="16" name="Picture 15">
            <a:extLst>
              <a:ext uri="{FF2B5EF4-FFF2-40B4-BE49-F238E27FC236}">
                <a16:creationId xmlns:a16="http://schemas.microsoft.com/office/drawing/2014/main" id="{025C7952-5703-489E-8DBD-F2EFAC8EEB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5029200" cy="202738"/>
          </a:xfrm>
          <a:prstGeom prst="rect">
            <a:avLst/>
          </a:prstGeom>
        </p:spPr>
      </p:pic>
      <p:sp>
        <p:nvSpPr>
          <p:cNvPr id="3" name="Content Placeholder 2">
            <a:extLst>
              <a:ext uri="{FF2B5EF4-FFF2-40B4-BE49-F238E27FC236}">
                <a16:creationId xmlns:a16="http://schemas.microsoft.com/office/drawing/2014/main" id="{A9D8C90F-6232-124D-84FC-87004E2F8E64}"/>
              </a:ext>
            </a:extLst>
          </p:cNvPr>
          <p:cNvSpPr>
            <a:spLocks noGrp="1"/>
          </p:cNvSpPr>
          <p:nvPr>
            <p:ph idx="1"/>
          </p:nvPr>
        </p:nvSpPr>
        <p:spPr>
          <a:xfrm>
            <a:off x="680322" y="2336873"/>
            <a:ext cx="3581635" cy="3599316"/>
          </a:xfrm>
        </p:spPr>
        <p:txBody>
          <a:bodyPr>
            <a:normAutofit/>
          </a:bodyPr>
          <a:lstStyle/>
          <a:p>
            <a:pPr marL="0" indent="0">
              <a:buNone/>
            </a:pPr>
            <a:r>
              <a:rPr lang="en-US" sz="1600"/>
              <a:t>2.Exploring the Data</a:t>
            </a:r>
          </a:p>
          <a:p>
            <a:pPr marL="0" indent="0">
              <a:buNone/>
            </a:pPr>
            <a:r>
              <a:rPr lang="en-US" sz="1600"/>
              <a:t>Using geopy library to getting the latitude and longitude values of Barcelona. Creating a map of Barcelona with neighborhoods superimposed on top show that there is a good spread of points across the county. This done using folium</a:t>
            </a:r>
          </a:p>
          <a:p>
            <a:pPr marL="0" indent="0">
              <a:buNone/>
            </a:pPr>
            <a:r>
              <a:rPr lang="en-US" sz="1600"/>
              <a:t> </a:t>
            </a:r>
          </a:p>
        </p:txBody>
      </p:sp>
    </p:spTree>
    <p:extLst>
      <p:ext uri="{BB962C8B-B14F-4D97-AF65-F5344CB8AC3E}">
        <p14:creationId xmlns:p14="http://schemas.microsoft.com/office/powerpoint/2010/main" val="1216386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38" name="Rectangle 27">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29">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0" name="Rectangle 31">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C01CC92-3F7D-2E4B-B6E5-EB8F0D4AF73F}"/>
              </a:ext>
            </a:extLst>
          </p:cNvPr>
          <p:cNvSpPr>
            <a:spLocks noGrp="1"/>
          </p:cNvSpPr>
          <p:nvPr>
            <p:ph type="title"/>
          </p:nvPr>
        </p:nvSpPr>
        <p:spPr>
          <a:xfrm>
            <a:off x="680321" y="753228"/>
            <a:ext cx="4136123" cy="1080938"/>
          </a:xfrm>
        </p:spPr>
        <p:txBody>
          <a:bodyPr>
            <a:normAutofit/>
          </a:bodyPr>
          <a:lstStyle/>
          <a:p>
            <a:r>
              <a:rPr lang="en-US" sz="2400"/>
              <a:t>Methodology Cont ..</a:t>
            </a:r>
          </a:p>
        </p:txBody>
      </p:sp>
      <p:pic>
        <p:nvPicPr>
          <p:cNvPr id="41" name="Picture 33">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57965F70-7B01-9E43-B03F-DF3E49AA18B0}"/>
              </a:ext>
            </a:extLst>
          </p:cNvPr>
          <p:cNvSpPr>
            <a:spLocks noGrp="1"/>
          </p:cNvSpPr>
          <p:nvPr>
            <p:ph idx="1"/>
          </p:nvPr>
        </p:nvSpPr>
        <p:spPr>
          <a:xfrm>
            <a:off x="680321" y="2336873"/>
            <a:ext cx="4136123" cy="3599316"/>
          </a:xfrm>
        </p:spPr>
        <p:txBody>
          <a:bodyPr>
            <a:normAutofit/>
          </a:bodyPr>
          <a:lstStyle/>
          <a:p>
            <a:pPr marL="0" indent="0">
              <a:buNone/>
            </a:pPr>
            <a:r>
              <a:rPr lang="en-US" sz="1700" dirty="0"/>
              <a:t>3.Analysing Neighborhoods in Barcelona </a:t>
            </a:r>
          </a:p>
          <a:p>
            <a:pPr marL="0" indent="0" algn="just">
              <a:buNone/>
            </a:pPr>
            <a:r>
              <a:rPr lang="en-US" sz="1700" dirty="0"/>
              <a:t>        Lets use foursquare to let's get the top 100 venues that are in Barcelona within a radius of 500 meters and print each neighborhood along with the top 5 most common venues. In order to avoid overlapping, we decide to limit our search of businesses to 500 meters around each of these locations. We use the Foursquare API to create a </a:t>
            </a:r>
            <a:r>
              <a:rPr lang="en-US" sz="1700" dirty="0" err="1"/>
              <a:t>dataframe</a:t>
            </a:r>
            <a:r>
              <a:rPr lang="en-US" sz="1700" dirty="0"/>
              <a:t> of which includes, the business name, the type of business, and neighborhood in which it resides.</a:t>
            </a:r>
          </a:p>
        </p:txBody>
      </p:sp>
      <p:pic>
        <p:nvPicPr>
          <p:cNvPr id="9" name="Picture 8">
            <a:extLst>
              <a:ext uri="{FF2B5EF4-FFF2-40B4-BE49-F238E27FC236}">
                <a16:creationId xmlns:a16="http://schemas.microsoft.com/office/drawing/2014/main" id="{526FD504-55D0-D546-94E3-F2FB7F10C1D7}"/>
              </a:ext>
            </a:extLst>
          </p:cNvPr>
          <p:cNvPicPr>
            <a:picLocks noChangeAspect="1"/>
          </p:cNvPicPr>
          <p:nvPr/>
        </p:nvPicPr>
        <p:blipFill>
          <a:blip r:embed="rId4"/>
          <a:stretch>
            <a:fillRect/>
          </a:stretch>
        </p:blipFill>
        <p:spPr>
          <a:xfrm>
            <a:off x="5276090" y="2586474"/>
            <a:ext cx="6303134" cy="324591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59788006"/>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1</TotalTime>
  <Words>1328</Words>
  <Application>Microsoft Macintosh PowerPoint</Application>
  <PresentationFormat>Widescreen</PresentationFormat>
  <Paragraphs>65</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Trebuchet MS</vt:lpstr>
      <vt:lpstr>Berlin</vt:lpstr>
      <vt:lpstr>CasaGrande's Big Launch in Barcelona</vt:lpstr>
      <vt:lpstr>Introduction</vt:lpstr>
      <vt:lpstr>Introduction Cont..</vt:lpstr>
      <vt:lpstr>Problem Statement and Target Audience </vt:lpstr>
      <vt:lpstr>The Approach</vt:lpstr>
      <vt:lpstr>Data Description</vt:lpstr>
      <vt:lpstr>Methodology</vt:lpstr>
      <vt:lpstr>Methodology Cont ..</vt:lpstr>
      <vt:lpstr>Methodology Cont ..</vt:lpstr>
      <vt:lpstr>Cont..</vt:lpstr>
      <vt:lpstr>K-means Clustering </vt:lpstr>
      <vt:lpstr>PowerPoint Presentation</vt:lpstr>
      <vt:lpstr>Clustering</vt:lpstr>
      <vt:lpstr>Examine the Clusters- Results</vt:lpstr>
      <vt:lpstr>PowerPoint Presentation</vt:lpstr>
      <vt:lpstr>The Population Dataset</vt:lpstr>
      <vt:lpstr>Discussion</vt:lpstr>
      <vt:lpstr>Conclusion 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CasaGrande's Big Launch in Barcelona</dc:title>
  <dc:creator>Gopal, Deepthi</dc:creator>
  <cp:lastModifiedBy>Gopal, Deepthi</cp:lastModifiedBy>
  <cp:revision>2</cp:revision>
  <dcterms:created xsi:type="dcterms:W3CDTF">2019-07-21T18:09:48Z</dcterms:created>
  <dcterms:modified xsi:type="dcterms:W3CDTF">2019-07-21T18:42:24Z</dcterms:modified>
</cp:coreProperties>
</file>